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0" r:id="rId4"/>
    <p:sldId id="259" r:id="rId5"/>
    <p:sldId id="291" r:id="rId6"/>
    <p:sldId id="271" r:id="rId7"/>
    <p:sldId id="292" r:id="rId8"/>
    <p:sldId id="272" r:id="rId9"/>
    <p:sldId id="296" r:id="rId10"/>
    <p:sldId id="297" r:id="rId11"/>
    <p:sldId id="298" r:id="rId12"/>
    <p:sldId id="295" r:id="rId13"/>
    <p:sldId id="268" r:id="rId14"/>
    <p:sldId id="294" r:id="rId15"/>
    <p:sldId id="262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6" d="100"/>
          <a:sy n="136" d="100"/>
        </p:scale>
        <p:origin x="-48" y="-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950B-41E2-4C00-A3BE-23EA874C3510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9899C-5B56-4B65-8521-BFB51DDD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4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92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1544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3679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solidFill>
          <a:srgbClr val="AB5107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675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6891" y="0"/>
            <a:ext cx="4927109" cy="51435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2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2879812" y="874038"/>
            <a:ext cx="3384376" cy="3384376"/>
          </a:xfrm>
          <a:prstGeom prst="ellipse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95686"/>
            <a:ext cx="338437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2571750"/>
            <a:ext cx="3384376" cy="508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 rot="2551977">
            <a:off x="8622803" y="-175729"/>
            <a:ext cx="216024" cy="828048"/>
          </a:xfrm>
          <a:custGeom>
            <a:avLst/>
            <a:gdLst/>
            <a:ahLst/>
            <a:cxnLst/>
            <a:rect l="l" t="t" r="r" b="b"/>
            <a:pathLst>
              <a:path w="216024" h="828048">
                <a:moveTo>
                  <a:pt x="0" y="198178"/>
                </a:moveTo>
                <a:lnTo>
                  <a:pt x="216024" y="0"/>
                </a:lnTo>
                <a:lnTo>
                  <a:pt x="216024" y="828048"/>
                </a:lnTo>
                <a:lnTo>
                  <a:pt x="0" y="828047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 rot="2551977">
            <a:off x="8702909" y="-64441"/>
            <a:ext cx="216024" cy="1220895"/>
          </a:xfrm>
          <a:custGeom>
            <a:avLst/>
            <a:gdLst/>
            <a:ahLst/>
            <a:cxnLst/>
            <a:rect l="l" t="t" r="r" b="b"/>
            <a:pathLst>
              <a:path w="216024" h="1220895">
                <a:moveTo>
                  <a:pt x="0" y="0"/>
                </a:moveTo>
                <a:lnTo>
                  <a:pt x="216024" y="235477"/>
                </a:lnTo>
                <a:lnTo>
                  <a:pt x="216024" y="1220895"/>
                </a:lnTo>
                <a:lnTo>
                  <a:pt x="0" y="1220895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 rot="2359288">
            <a:off x="201572" y="3936189"/>
            <a:ext cx="216024" cy="1240840"/>
          </a:xfrm>
          <a:custGeom>
            <a:avLst/>
            <a:gdLst/>
            <a:ahLst/>
            <a:cxnLst/>
            <a:rect l="l" t="t" r="r" b="b"/>
            <a:pathLst>
              <a:path w="216024" h="1240840">
                <a:moveTo>
                  <a:pt x="0" y="0"/>
                </a:moveTo>
                <a:lnTo>
                  <a:pt x="216024" y="0"/>
                </a:lnTo>
                <a:lnTo>
                  <a:pt x="216024" y="1240840"/>
                </a:lnTo>
                <a:lnTo>
                  <a:pt x="0" y="977112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 rot="2359288">
            <a:off x="272370" y="4409776"/>
            <a:ext cx="216024" cy="904565"/>
          </a:xfrm>
          <a:custGeom>
            <a:avLst/>
            <a:gdLst/>
            <a:ahLst/>
            <a:cxnLst/>
            <a:rect l="l" t="t" r="r" b="b"/>
            <a:pathLst>
              <a:path w="216024" h="904565">
                <a:moveTo>
                  <a:pt x="0" y="0"/>
                </a:moveTo>
                <a:lnTo>
                  <a:pt x="216024" y="0"/>
                </a:lnTo>
                <a:lnTo>
                  <a:pt x="216024" y="727616"/>
                </a:lnTo>
                <a:lnTo>
                  <a:pt x="0" y="904565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0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67494"/>
            <a:ext cx="9144000" cy="122413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828600" y="411511"/>
            <a:ext cx="9865096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4800" b="1" dirty="0">
                <a:latin typeface="Century Schoolbook" panose="02040604050505020304" pitchFamily="18" charset="0"/>
                <a:ea typeface="Adobe Gothic Std B" panose="020B0800000000000000" pitchFamily="34" charset="-128"/>
                <a:cs typeface="Arial" pitchFamily="34" charset="0"/>
              </a:rPr>
              <a:t>REAL ESTATE ANALYSIS</a:t>
            </a:r>
            <a:endParaRPr lang="en-US" altLang="ko-KR" sz="2800" b="1" dirty="0">
              <a:latin typeface="Century Schoolbook" panose="02040604050505020304" pitchFamily="18" charset="0"/>
              <a:ea typeface="Adobe Gothic Std B" panose="020B0800000000000000" pitchFamily="34" charset="-128"/>
              <a:cs typeface="Arial" pitchFamily="34" charset="0"/>
            </a:endParaRPr>
          </a:p>
          <a:p>
            <a:pPr algn="r"/>
            <a:r>
              <a:rPr lang="en-US" altLang="ko-KR" sz="2000" dirty="0">
                <a:latin typeface="Century Schoolbook" panose="02040604050505020304" pitchFamily="18" charset="0"/>
                <a:ea typeface="Adobe Gothic Std B" panose="020B0800000000000000" pitchFamily="34" charset="-128"/>
                <a:cs typeface="Arial" pitchFamily="34" charset="0"/>
              </a:rPr>
              <a:t>Presented By : AKSHAY G BHAT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body" idx="1"/>
          </p:nvPr>
        </p:nvSpPr>
        <p:spPr>
          <a:xfrm>
            <a:off x="0" y="536526"/>
            <a:ext cx="9144000" cy="57606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INFERENCE</a:t>
            </a:r>
            <a:endParaRPr sz="3400" b="1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</p:grpSpPr>
        <p:sp>
          <p:nvSpPr>
            <p:cNvPr id="402" name="Google Shape;402;p50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 rot="-54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5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1335881" y="1705261"/>
            <a:ext cx="2979023" cy="81367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MOST OF THE PROPERTIES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SOLD ACROSS CITIES HAD 3-4 BEDROOMS.</a:t>
            </a:r>
          </a:p>
        </p:txBody>
      </p:sp>
      <p:sp>
        <p:nvSpPr>
          <p:cNvPr id="410" name="Google Shape;410;p50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436316" y="2947996"/>
            <a:ext cx="2878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1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5" name="Google Shape;415;p50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416" name="Google Shape;416;p5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/>
              <a:ahLst/>
              <a:cxnLst/>
              <a:rect l="l" t="t" r="r" b="b"/>
              <a:pathLst>
                <a:path w="2192670" h="2192671" extrusionOk="0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lt1"/>
            </a:solidFill>
            <a:ln w="698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 rot="-27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 rot="-54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0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426" name="Google Shape;426;p50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427" name="Google Shape;427;p50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 extrusionOk="0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 extrusionOk="0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9" name="Google Shape;429;p50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 extrusionOk="0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445095" y="1042363"/>
            <a:ext cx="277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</a:rPr>
              <a:t>Analysis 1 Code</a:t>
            </a:r>
            <a:endParaRPr lang="en-US" sz="2200" dirty="0">
              <a:latin typeface="Eras Bold ITC" panose="020B0907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322272" y="211157"/>
            <a:ext cx="1212061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15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0" y="4114615"/>
            <a:ext cx="207301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0" y="4458952"/>
            <a:ext cx="2073017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C16A0D-EDD0-4860-8D68-0E3294EF9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31800" r="35825" b="47200"/>
          <a:stretch/>
        </p:blipFill>
        <p:spPr>
          <a:xfrm>
            <a:off x="1331639" y="1635646"/>
            <a:ext cx="695597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445096" y="1042363"/>
            <a:ext cx="3054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Analysis 2 Code.  </a:t>
            </a:r>
            <a:endParaRPr lang="en-US" sz="2200" dirty="0">
              <a:latin typeface="Eras Bold ITC" panose="020B0907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322272" y="211157"/>
            <a:ext cx="1212061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15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0D2A4D-D35F-42D7-9A59-9C60FE921D41}"/>
              </a:ext>
            </a:extLst>
          </p:cNvPr>
          <p:cNvSpPr txBox="1"/>
          <p:nvPr/>
        </p:nvSpPr>
        <p:spPr>
          <a:xfrm>
            <a:off x="1445098" y="3012342"/>
            <a:ext cx="207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0" y="4114615"/>
            <a:ext cx="207301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0" y="4458952"/>
            <a:ext cx="2073017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A061BF-F673-4B8D-AE27-FCC19526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43000" r="31100" b="45800"/>
          <a:stretch/>
        </p:blipFill>
        <p:spPr>
          <a:xfrm>
            <a:off x="1331640" y="1707653"/>
            <a:ext cx="7200800" cy="12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445096" y="1042363"/>
            <a:ext cx="3126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Analysis 3 Code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en-US" sz="2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322272" y="211157"/>
            <a:ext cx="1212061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15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0" y="4114615"/>
            <a:ext cx="207301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0" y="4458952"/>
            <a:ext cx="2073017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60A617-2707-4DFD-9115-26278287F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33201" r="15350" b="22000"/>
          <a:stretch/>
        </p:blipFill>
        <p:spPr>
          <a:xfrm>
            <a:off x="827584" y="1552311"/>
            <a:ext cx="7344816" cy="24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79812" y="1851670"/>
            <a:ext cx="3384376" cy="1440160"/>
          </a:xfrm>
        </p:spPr>
        <p:txBody>
          <a:bodyPr/>
          <a:lstStyle/>
          <a:p>
            <a:r>
              <a:rPr lang="en-US" altLang="ko-KR" dirty="0">
                <a:latin typeface="Eras Bold ITC" panose="020B0907030504020204" pitchFamily="34" charset="0"/>
              </a:rPr>
              <a:t>THANK YOU!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24628" y="819150"/>
            <a:ext cx="3499972" cy="3499972"/>
          </a:xfrm>
          <a:prstGeom prst="ellipse">
            <a:avLst/>
          </a:prstGeom>
          <a:noFill/>
          <a:ln w="1270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altLang="ko-KR" sz="4000" dirty="0">
                <a:latin typeface="Eras Bold ITC" panose="020B0907030504020204" pitchFamily="34" charset="0"/>
                <a:ea typeface="Adobe Gothic Std B" panose="020B0800000000000000" pitchFamily="34" charset="-128"/>
              </a:rPr>
              <a:t>APPROACH</a:t>
            </a:r>
            <a:endParaRPr lang="ko-KR" altLang="en-US" sz="4000" dirty="0">
              <a:latin typeface="Eras Bold ITC" panose="020B0907030504020204" pitchFamily="34" charset="0"/>
              <a:ea typeface="Adobe Gothic Std B" panose="020B0800000000000000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Teardrop 4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Teardrop 7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Teardrop 13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Teardrop 16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2894" y="1224747"/>
            <a:ext cx="2539483" cy="71558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DATA SCRAPING</a:t>
            </a:r>
          </a:p>
          <a:p>
            <a:pPr algn="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SOURCE – ZILLOW 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3528" y="2079031"/>
            <a:ext cx="2997933" cy="53091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DATA VISUALIZATION</a:t>
            </a:r>
          </a:p>
          <a:p>
            <a:pPr algn="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CREATE VISUAL PLOTS FOR ANALYSIS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4941" y="1785851"/>
            <a:ext cx="2539483" cy="85408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DATA CLEANING</a:t>
            </a:r>
          </a:p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HANDLE REDUNDANT DATA,NULL VALUES, MISSING VALUES Etc.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5378" y="2793809"/>
            <a:ext cx="2595054" cy="6924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DATA ANALYSIS</a:t>
            </a:r>
          </a:p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PERFORM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RESEARCH BASED ANALYSIS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E358F880-01F2-4505-B2AD-BE9C6B74537A}"/>
              </a:ext>
            </a:extLst>
          </p:cNvPr>
          <p:cNvSpPr/>
          <p:nvPr/>
        </p:nvSpPr>
        <p:spPr>
          <a:xfrm>
            <a:off x="5118237" y="3046780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D1A5B2-5767-449C-B690-57DE9298E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7" t="33367" r="51788" b="12581"/>
          <a:stretch/>
        </p:blipFill>
        <p:spPr bwMode="auto">
          <a:xfrm>
            <a:off x="4899143" y="1924350"/>
            <a:ext cx="520307" cy="53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8AAE4AC-407A-4E44-898C-660064504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102" r="50420" b="10773"/>
          <a:stretch/>
        </p:blipFill>
        <p:spPr bwMode="auto">
          <a:xfrm>
            <a:off x="3757516" y="1195723"/>
            <a:ext cx="631142" cy="5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3AE4208-29AA-49B8-B6D7-2BE8B491E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32653" r="49140" b="18092"/>
          <a:stretch/>
        </p:blipFill>
        <p:spPr bwMode="auto">
          <a:xfrm>
            <a:off x="3618014" y="2243234"/>
            <a:ext cx="580479" cy="5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1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Eras Bold ITC" panose="020B0907030504020204" pitchFamily="34" charset="0"/>
                <a:ea typeface="Adobe Gothic Std B" panose="020B0800000000000000" pitchFamily="34" charset="-128"/>
              </a:rPr>
              <a:t>ANALYSIS 1</a:t>
            </a:r>
            <a:endParaRPr lang="ko-KR" altLang="en-US" dirty="0">
              <a:latin typeface="Eras Bold ITC" panose="020B0907030504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ras Bold ITC" panose="020B0907030504020204" pitchFamily="34" charset="0"/>
              </a:rPr>
              <a:t>SOLD PROPERTIES VS PRICE ANALYSIS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556F63-E7F0-4B0A-92BA-060439C9904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t="37049" r="15044" b="19031"/>
          <a:stretch/>
        </p:blipFill>
        <p:spPr>
          <a:xfrm>
            <a:off x="1691680" y="1707654"/>
            <a:ext cx="6891932" cy="3202792"/>
          </a:xfr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1CD378F-6B36-48EA-8866-DE091DADEDE1}"/>
              </a:ext>
            </a:extLst>
          </p:cNvPr>
          <p:cNvSpPr/>
          <p:nvPr/>
        </p:nvSpPr>
        <p:spPr>
          <a:xfrm>
            <a:off x="743918" y="1983782"/>
            <a:ext cx="3510366" cy="387458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751207D-403B-4692-89F6-8A67AFCBAF2C}"/>
              </a:ext>
            </a:extLst>
          </p:cNvPr>
          <p:cNvSpPr/>
          <p:nvPr/>
        </p:nvSpPr>
        <p:spPr>
          <a:xfrm>
            <a:off x="736170" y="3386379"/>
            <a:ext cx="2975675" cy="216977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" fmla="*/ 0 w 5951349"/>
              <a:gd name="connsiteY0" fmla="*/ 0 h 433953"/>
              <a:gd name="connsiteX1" fmla="*/ 5300420 w 5951349"/>
              <a:gd name="connsiteY1" fmla="*/ 0 h 433953"/>
              <a:gd name="connsiteX2" fmla="*/ 5951349 w 5951349"/>
              <a:gd name="connsiteY2" fmla="*/ 433953 h 43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07F96D0-6F34-4679-9304-C386F3971833}"/>
              </a:ext>
            </a:extLst>
          </p:cNvPr>
          <p:cNvSpPr/>
          <p:nvPr/>
        </p:nvSpPr>
        <p:spPr>
          <a:xfrm>
            <a:off x="4936211" y="1983783"/>
            <a:ext cx="3479369" cy="348712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44A5E77-81BF-41F5-80C2-3F265F9A1630}"/>
              </a:ext>
            </a:extLst>
          </p:cNvPr>
          <p:cNvSpPr/>
          <p:nvPr/>
        </p:nvSpPr>
        <p:spPr>
          <a:xfrm>
            <a:off x="5317392" y="3386380"/>
            <a:ext cx="3084163" cy="294467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0 h 5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Eras Bold ITC" panose="020B0907030504020204" pitchFamily="34" charset="0"/>
              </a:rPr>
              <a:t>INFERENCE</a:t>
            </a:r>
          </a:p>
        </p:txBody>
      </p:sp>
      <p:grpSp>
        <p:nvGrpSpPr>
          <p:cNvPr id="88" name="그룹 4">
            <a:extLst>
              <a:ext uri="{FF2B5EF4-FFF2-40B4-BE49-F238E27FC236}">
                <a16:creationId xmlns:a16="http://schemas.microsoft.com/office/drawing/2014/main" id="{B1F3C570-B5EF-48A0-88DB-CB18688AF5F3}"/>
              </a:ext>
            </a:extLst>
          </p:cNvPr>
          <p:cNvGrpSpPr/>
          <p:nvPr/>
        </p:nvGrpSpPr>
        <p:grpSpPr>
          <a:xfrm>
            <a:off x="3291998" y="1916323"/>
            <a:ext cx="2240494" cy="2628603"/>
            <a:chOff x="4389329" y="2708921"/>
            <a:chExt cx="2987325" cy="3504804"/>
          </a:xfrm>
        </p:grpSpPr>
        <p:sp>
          <p:nvSpPr>
            <p:cNvPr id="89" name="Freeform 2">
              <a:extLst>
                <a:ext uri="{FF2B5EF4-FFF2-40B4-BE49-F238E27FC236}">
                  <a16:creationId xmlns:a16="http://schemas.microsoft.com/office/drawing/2014/main" id="{F58796D8-8D70-4435-A8A2-3369C002B2C2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4A5D64C7-271C-4DC6-B342-9593BD277BF1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C4ABCA26-1F2F-4DF3-8717-82B243083DD9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2" name="Oval 21">
              <a:extLst>
                <a:ext uri="{FF2B5EF4-FFF2-40B4-BE49-F238E27FC236}">
                  <a16:creationId xmlns:a16="http://schemas.microsoft.com/office/drawing/2014/main" id="{68BE1E42-A46C-4383-9BDD-78B42787970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B9C05F6-B64E-4419-950A-B877AD31F7CB}"/>
              </a:ext>
            </a:extLst>
          </p:cNvPr>
          <p:cNvSpPr txBox="1"/>
          <p:nvPr/>
        </p:nvSpPr>
        <p:spPr>
          <a:xfrm>
            <a:off x="1079791" y="1448212"/>
            <a:ext cx="1989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MOST PROPERTIES ARE SOLD FOR AROUND $1M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DB5F38-1971-4E32-B1AC-F3B93FFCDBAC}"/>
              </a:ext>
            </a:extLst>
          </p:cNvPr>
          <p:cNvSpPr txBox="1"/>
          <p:nvPr/>
        </p:nvSpPr>
        <p:spPr>
          <a:xfrm>
            <a:off x="6084168" y="3472646"/>
            <a:ext cx="1989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MOST PROPERTIES FALL UNDER THE $2M PRICE RANGE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AF8AC7-7E03-4903-86C9-D368D4732857}"/>
              </a:ext>
            </a:extLst>
          </p:cNvPr>
          <p:cNvSpPr txBox="1"/>
          <p:nvPr/>
        </p:nvSpPr>
        <p:spPr>
          <a:xfrm>
            <a:off x="6009663" y="1485436"/>
            <a:ext cx="1989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60CA8B-9F6E-47AD-AACC-FB6330A8E7DE}"/>
              </a:ext>
            </a:extLst>
          </p:cNvPr>
          <p:cNvSpPr txBox="1"/>
          <p:nvPr/>
        </p:nvSpPr>
        <p:spPr>
          <a:xfrm>
            <a:off x="5981906" y="1119703"/>
            <a:ext cx="198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SAN FRANCISCO, FREMONT, OAKLAND HAVE MOST NUMBER OF  PROPERTIES SOLD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7F7F7F-ACF8-4A78-A35B-F4A43FC1554A}"/>
              </a:ext>
            </a:extLst>
          </p:cNvPr>
          <p:cNvSpPr txBox="1"/>
          <p:nvPr/>
        </p:nvSpPr>
        <p:spPr>
          <a:xfrm>
            <a:off x="1003547" y="3472645"/>
            <a:ext cx="1989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15585E-B4A8-41A1-BF64-60B3AAB55985}"/>
              </a:ext>
            </a:extLst>
          </p:cNvPr>
          <p:cNvSpPr txBox="1"/>
          <p:nvPr/>
        </p:nvSpPr>
        <p:spPr>
          <a:xfrm>
            <a:off x="1003547" y="3524285"/>
            <a:ext cx="198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PALO ALTO HAS A PROPERTY SOLD FOR AROUND $5M , BEING THE HIGHEST. </a:t>
            </a:r>
          </a:p>
        </p:txBody>
      </p:sp>
    </p:spTree>
    <p:extLst>
      <p:ext uri="{BB962C8B-B14F-4D97-AF65-F5344CB8AC3E}">
        <p14:creationId xmlns:p14="http://schemas.microsoft.com/office/powerpoint/2010/main" val="20914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Eras Bold ITC" panose="020B0907030504020204" pitchFamily="34" charset="0"/>
                <a:ea typeface="Adobe Gothic Std B" panose="020B0800000000000000" pitchFamily="34" charset="-128"/>
              </a:rPr>
              <a:t>ANALYSIS 2</a:t>
            </a:r>
            <a:endParaRPr lang="ko-KR" altLang="en-US" dirty="0">
              <a:latin typeface="Eras Bold ITC" panose="020B0907030504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ras Bold ITC" panose="020B0907030504020204" pitchFamily="34" charset="0"/>
              </a:rPr>
              <a:t>PRICE VARIATION VS SOLD PRICE ANALYSIS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BC737B-99E0-46EE-A7C2-AEC4D2235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33201" r="15350" b="10800"/>
          <a:stretch/>
        </p:blipFill>
        <p:spPr>
          <a:xfrm>
            <a:off x="1979712" y="1635646"/>
            <a:ext cx="6534472" cy="31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body" idx="1"/>
          </p:nvPr>
        </p:nvSpPr>
        <p:spPr>
          <a:xfrm>
            <a:off x="0" y="536526"/>
            <a:ext cx="9144000" cy="57606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INFERENCE</a:t>
            </a:r>
            <a:endParaRPr sz="3400" b="1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</p:grpSpPr>
        <p:sp>
          <p:nvSpPr>
            <p:cNvPr id="402" name="Google Shape;402;p50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 rot="-54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5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1335881" y="1705261"/>
            <a:ext cx="2979023" cy="81876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PRICE USUALLY DOES NOT    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VARY IN THE $1M-$2M RANGE</a:t>
            </a:r>
            <a:endParaRPr sz="1400" b="1" dirty="0">
              <a:solidFill>
                <a:srgbClr val="3F3F3F"/>
              </a:solidFill>
              <a:latin typeface="Eras Bold ITC" panose="020B0907030504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436316" y="2947996"/>
            <a:ext cx="2878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1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50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416" name="Google Shape;416;p5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/>
              <a:ahLst/>
              <a:cxnLst/>
              <a:rect l="l" t="t" r="r" b="b"/>
              <a:pathLst>
                <a:path w="2192670" h="2192671" extrusionOk="0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lt1"/>
            </a:solidFill>
            <a:ln w="698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 rot="-27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 rot="-54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0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426" name="Google Shape;426;p50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427" name="Google Shape;427;p50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 extrusionOk="0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 extrusionOk="0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9" name="Google Shape;429;p50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 extrusionOk="0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409;p50">
            <a:extLst>
              <a:ext uri="{FF2B5EF4-FFF2-40B4-BE49-F238E27FC236}">
                <a16:creationId xmlns:a16="http://schemas.microsoft.com/office/drawing/2014/main" id="{536B38E5-C2EE-4470-BE9D-A2C9B8764BEF}"/>
              </a:ext>
            </a:extLst>
          </p:cNvPr>
          <p:cNvSpPr txBox="1"/>
          <p:nvPr/>
        </p:nvSpPr>
        <p:spPr>
          <a:xfrm>
            <a:off x="1321488" y="2668201"/>
            <a:ext cx="3033094" cy="7687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F3F3F"/>
                </a:solidFill>
                <a:latin typeface="Eras Bold ITC" panose="020B0907030504020204" pitchFamily="34" charset="0"/>
                <a:ea typeface="Open Sans"/>
                <a:cs typeface="Open Sans"/>
                <a:sym typeface="Open Sans"/>
              </a:rPr>
              <a:t>PRICE VARIATION IS SEEN IN THE LAST 30 DAYS FOR FEWER             PROPERTIES(i.e.$1.5M and above)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Eras Bold ITC" panose="020B0907030504020204" pitchFamily="34" charset="0"/>
                <a:ea typeface="Adobe Gothic Std B" panose="020B0800000000000000" pitchFamily="34" charset="-128"/>
              </a:rPr>
              <a:t>ANALYSIS 3</a:t>
            </a:r>
            <a:endParaRPr lang="ko-KR" altLang="en-US" dirty="0">
              <a:latin typeface="Eras Bold ITC" panose="020B0907030504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712" y="1009006"/>
            <a:ext cx="6912768" cy="460648"/>
          </a:xfrm>
        </p:spPr>
        <p:txBody>
          <a:bodyPr/>
          <a:lstStyle/>
          <a:p>
            <a:r>
              <a:rPr lang="en-US" b="1" dirty="0">
                <a:latin typeface="Eras Bold ITC" panose="020B0907030504020204" pitchFamily="34" charset="0"/>
              </a:rPr>
              <a:t>CITY WISE PROPERTY ANALYSIS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CF30DF-3D43-4239-B6D8-86782AAED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26201" r="13775" b="9400"/>
          <a:stretch/>
        </p:blipFill>
        <p:spPr>
          <a:xfrm>
            <a:off x="1835696" y="1448222"/>
            <a:ext cx="6876764" cy="3643808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flat"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91084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1CD378F-6B36-48EA-8866-DE091DADEDE1}"/>
              </a:ext>
            </a:extLst>
          </p:cNvPr>
          <p:cNvSpPr/>
          <p:nvPr/>
        </p:nvSpPr>
        <p:spPr>
          <a:xfrm>
            <a:off x="743918" y="1983782"/>
            <a:ext cx="3510366" cy="387458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751207D-403B-4692-89F6-8A67AFCBAF2C}"/>
              </a:ext>
            </a:extLst>
          </p:cNvPr>
          <p:cNvSpPr/>
          <p:nvPr/>
        </p:nvSpPr>
        <p:spPr>
          <a:xfrm>
            <a:off x="736170" y="3386379"/>
            <a:ext cx="2975675" cy="216977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" fmla="*/ 0 w 5951349"/>
              <a:gd name="connsiteY0" fmla="*/ 0 h 433953"/>
              <a:gd name="connsiteX1" fmla="*/ 5300420 w 5951349"/>
              <a:gd name="connsiteY1" fmla="*/ 0 h 433953"/>
              <a:gd name="connsiteX2" fmla="*/ 5951349 w 5951349"/>
              <a:gd name="connsiteY2" fmla="*/ 433953 h 43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07F96D0-6F34-4679-9304-C386F3971833}"/>
              </a:ext>
            </a:extLst>
          </p:cNvPr>
          <p:cNvSpPr/>
          <p:nvPr/>
        </p:nvSpPr>
        <p:spPr>
          <a:xfrm>
            <a:off x="4936211" y="1983783"/>
            <a:ext cx="3479369" cy="348712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44A5E77-81BF-41F5-80C2-3F265F9A1630}"/>
              </a:ext>
            </a:extLst>
          </p:cNvPr>
          <p:cNvSpPr/>
          <p:nvPr/>
        </p:nvSpPr>
        <p:spPr>
          <a:xfrm>
            <a:off x="5317392" y="3386380"/>
            <a:ext cx="3084163" cy="294467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0 h 5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Eras Bold ITC" panose="020B0907030504020204" pitchFamily="34" charset="0"/>
              </a:rPr>
              <a:t>INFERENCE</a:t>
            </a:r>
          </a:p>
        </p:txBody>
      </p:sp>
      <p:grpSp>
        <p:nvGrpSpPr>
          <p:cNvPr id="88" name="그룹 4">
            <a:extLst>
              <a:ext uri="{FF2B5EF4-FFF2-40B4-BE49-F238E27FC236}">
                <a16:creationId xmlns:a16="http://schemas.microsoft.com/office/drawing/2014/main" id="{B1F3C570-B5EF-48A0-88DB-CB18688AF5F3}"/>
              </a:ext>
            </a:extLst>
          </p:cNvPr>
          <p:cNvGrpSpPr/>
          <p:nvPr/>
        </p:nvGrpSpPr>
        <p:grpSpPr>
          <a:xfrm>
            <a:off x="3291998" y="1916323"/>
            <a:ext cx="2240494" cy="2628603"/>
            <a:chOff x="4389329" y="2708921"/>
            <a:chExt cx="2987325" cy="3504804"/>
          </a:xfrm>
        </p:grpSpPr>
        <p:sp>
          <p:nvSpPr>
            <p:cNvPr id="89" name="Freeform 2">
              <a:extLst>
                <a:ext uri="{FF2B5EF4-FFF2-40B4-BE49-F238E27FC236}">
                  <a16:creationId xmlns:a16="http://schemas.microsoft.com/office/drawing/2014/main" id="{F58796D8-8D70-4435-A8A2-3369C002B2C2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4A5D64C7-271C-4DC6-B342-9593BD277BF1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C4ABCA26-1F2F-4DF3-8717-82B243083DD9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2" name="Oval 21">
              <a:extLst>
                <a:ext uri="{FF2B5EF4-FFF2-40B4-BE49-F238E27FC236}">
                  <a16:creationId xmlns:a16="http://schemas.microsoft.com/office/drawing/2014/main" id="{68BE1E42-A46C-4383-9BDD-78B42787970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B9C05F6-B64E-4419-950A-B877AD31F7CB}"/>
              </a:ext>
            </a:extLst>
          </p:cNvPr>
          <p:cNvSpPr txBox="1"/>
          <p:nvPr/>
        </p:nvSpPr>
        <p:spPr>
          <a:xfrm>
            <a:off x="1115616" y="1408070"/>
            <a:ext cx="198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OAKLAND HAS THE HIGHEST NUMBER OF PROPERTIES SOLD</a:t>
            </a:r>
          </a:p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AF8AC7-7E03-4903-86C9-D368D4732857}"/>
              </a:ext>
            </a:extLst>
          </p:cNvPr>
          <p:cNvSpPr txBox="1"/>
          <p:nvPr/>
        </p:nvSpPr>
        <p:spPr>
          <a:xfrm>
            <a:off x="6009663" y="1485436"/>
            <a:ext cx="1989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60CA8B-9F6E-47AD-AACC-FB6330A8E7DE}"/>
              </a:ext>
            </a:extLst>
          </p:cNvPr>
          <p:cNvSpPr txBox="1"/>
          <p:nvPr/>
        </p:nvSpPr>
        <p:spPr>
          <a:xfrm>
            <a:off x="5977456" y="1012472"/>
            <a:ext cx="19894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SAN JOSE , SAN RAMON, PLEASANTON HAVE THE POTENTIAL TO TOP THE REAL ESTATE MARKET IN COMING YEARS.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7F7F7F-ACF8-4A78-A35B-F4A43FC1554A}"/>
              </a:ext>
            </a:extLst>
          </p:cNvPr>
          <p:cNvSpPr txBox="1"/>
          <p:nvPr/>
        </p:nvSpPr>
        <p:spPr>
          <a:xfrm>
            <a:off x="1003547" y="3472645"/>
            <a:ext cx="1989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15585E-B4A8-41A1-BF64-60B3AAB55985}"/>
              </a:ext>
            </a:extLst>
          </p:cNvPr>
          <p:cNvSpPr txBox="1"/>
          <p:nvPr/>
        </p:nvSpPr>
        <p:spPr>
          <a:xfrm>
            <a:off x="1003547" y="3524285"/>
            <a:ext cx="198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FREMONT,OAKLAND, SAN FRANCISCO, SAN JOSE ARE HOSTSPOTS FOR RESIDENTIAL LIFE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1589C-212F-4AFA-988B-2BA780456916}"/>
              </a:ext>
            </a:extLst>
          </p:cNvPr>
          <p:cNvSpPr txBox="1"/>
          <p:nvPr/>
        </p:nvSpPr>
        <p:spPr>
          <a:xfrm>
            <a:off x="6009663" y="3535936"/>
            <a:ext cx="198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HALF MOON BAY AND VALLEJO HAVE THE LEAST PROPERTIES SOLD.</a:t>
            </a:r>
          </a:p>
        </p:txBody>
      </p:sp>
    </p:spTree>
    <p:extLst>
      <p:ext uri="{BB962C8B-B14F-4D97-AF65-F5344CB8AC3E}">
        <p14:creationId xmlns:p14="http://schemas.microsoft.com/office/powerpoint/2010/main" val="80247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Eras Bold ITC" panose="020B0907030504020204" pitchFamily="34" charset="0"/>
                <a:ea typeface="Adobe Gothic Std B" panose="020B0800000000000000" pitchFamily="34" charset="-128"/>
              </a:rPr>
              <a:t>ANALYSIS 4</a:t>
            </a:r>
            <a:endParaRPr lang="ko-KR" altLang="en-US" dirty="0">
              <a:latin typeface="Eras Bold ITC" panose="020B0907030504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712" y="1009006"/>
            <a:ext cx="6912768" cy="460648"/>
          </a:xfrm>
        </p:spPr>
        <p:txBody>
          <a:bodyPr/>
          <a:lstStyle/>
          <a:p>
            <a:r>
              <a:rPr lang="en-US" b="1" dirty="0">
                <a:latin typeface="Eras Bold ITC" panose="020B0907030504020204" pitchFamily="34" charset="0"/>
              </a:rPr>
              <a:t>PROPERTY BEDROOM ANALYSIS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29975C-5802-4600-BCD3-7BE192024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43000" r="14563" b="12201"/>
          <a:stretch/>
        </p:blipFill>
        <p:spPr>
          <a:xfrm>
            <a:off x="1835696" y="1707654"/>
            <a:ext cx="67687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2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237</Words>
  <Application>Microsoft Office PowerPoint</Application>
  <PresentationFormat>On-screen Show (16:9)</PresentationFormat>
  <Paragraphs>51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맑은 고딕</vt:lpstr>
      <vt:lpstr>Arial</vt:lpstr>
      <vt:lpstr>Calibri</vt:lpstr>
      <vt:lpstr>Century Schoolbook</vt:lpstr>
      <vt:lpstr>Eras Bold ITC</vt:lpstr>
      <vt:lpstr>Open Sans</vt:lpstr>
      <vt:lpstr>Office Theme</vt:lpstr>
      <vt:lpstr>Custom Design</vt:lpstr>
      <vt:lpstr>PowerPoint Presentation</vt:lpstr>
      <vt:lpstr>PowerPoint Presentation</vt:lpstr>
      <vt:lpstr>ANALYSIS 1</vt:lpstr>
      <vt:lpstr>PowerPoint Presentation</vt:lpstr>
      <vt:lpstr>ANALYSIS 2</vt:lpstr>
      <vt:lpstr>PowerPoint Presentation</vt:lpstr>
      <vt:lpstr>ANALYSIS 3</vt:lpstr>
      <vt:lpstr>PowerPoint Presentation</vt:lpstr>
      <vt:lpstr>ANALYSIS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Akshay Bhat</cp:lastModifiedBy>
  <cp:revision>42</cp:revision>
  <dcterms:created xsi:type="dcterms:W3CDTF">2014-04-01T16:27:38Z</dcterms:created>
  <dcterms:modified xsi:type="dcterms:W3CDTF">2020-03-16T06:51:15Z</dcterms:modified>
</cp:coreProperties>
</file>